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4" r:id="rId10"/>
    <p:sldId id="280" r:id="rId11"/>
    <p:sldId id="278"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615"/>
  </p:normalViewPr>
  <p:slideViewPr>
    <p:cSldViewPr snapToGrid="0" snapToObjects="1">
      <p:cViewPr varScale="1">
        <p:scale>
          <a:sx n="73" d="100"/>
          <a:sy n="73" d="100"/>
        </p:scale>
        <p:origin x="1072" y="48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9.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20.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Summer</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45775" y="3226831"/>
            <a:ext cx="6496971"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37</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16th June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3930" y="1339979"/>
            <a:ext cx="248465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illusion</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4402" y="4934844"/>
            <a:ext cx="7314066"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illusion is a false idea or belief.</a:t>
            </a:r>
          </a:p>
        </p:txBody>
      </p:sp>
      <p:sp>
        <p:nvSpPr>
          <p:cNvPr id="155" name="The was a tear in Freddie’s new school jumper."/>
          <p:cNvSpPr txBox="1"/>
          <p:nvPr/>
        </p:nvSpPr>
        <p:spPr>
          <a:xfrm>
            <a:off x="5112" y="679648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Henry showed an </a:t>
            </a:r>
            <a:r>
              <a:rPr lang="en-GB" b="1" dirty="0"/>
              <a:t>illusion</a:t>
            </a:r>
            <a:r>
              <a:rPr lang="en-GB" dirty="0"/>
              <a:t> that tricked the class.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il-lu-sion)</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89830616"/>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delusion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conclusion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false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myth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confusion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vivid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05CB14D4-F9FF-1728-0094-72F4C25154EE}"/>
              </a:ext>
            </a:extLst>
          </p:cNvPr>
          <p:cNvPicPr>
            <a:picLocks noChangeAspect="1"/>
          </p:cNvPicPr>
          <p:nvPr/>
        </p:nvPicPr>
        <p:blipFill>
          <a:blip r:embed="rId4"/>
          <a:stretch>
            <a:fillRect/>
          </a:stretch>
        </p:blipFill>
        <p:spPr>
          <a:xfrm>
            <a:off x="8658476" y="299186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8596" y="1304757"/>
            <a:ext cx="236282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rotate</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8004" y="687949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asked to </a:t>
            </a:r>
            <a:r>
              <a:rPr lang="en-GB" b="1" dirty="0"/>
              <a:t>rotate</a:t>
            </a:r>
            <a:r>
              <a:rPr lang="en-GB" dirty="0"/>
              <a:t> the globe to find Australia.</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ro-tate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01219961"/>
              </p:ext>
            </p:extLst>
          </p:nvPr>
        </p:nvGraphicFramePr>
        <p:xfrm>
          <a:off x="5110" y="7754980"/>
          <a:ext cx="12999692" cy="1804446"/>
        </p:xfrm>
        <a:graphic>
          <a:graphicData uri="http://schemas.openxmlformats.org/drawingml/2006/table">
            <a:tbl>
              <a:tblPr firstRow="1" bandRow="1">
                <a:tableStyleId>{5940675A-B579-460E-94D1-54222C63F5DA}</a:tableStyleId>
              </a:tblPr>
              <a:tblGrid>
                <a:gridCol w="2819080">
                  <a:extLst>
                    <a:ext uri="{9D8B030D-6E8A-4147-A177-3AD203B41FA5}">
                      <a16:colId xmlns:a16="http://schemas.microsoft.com/office/drawing/2014/main" val="1062734036"/>
                    </a:ext>
                  </a:extLst>
                </a:gridCol>
                <a:gridCol w="2416025">
                  <a:extLst>
                    <a:ext uri="{9D8B030D-6E8A-4147-A177-3AD203B41FA5}">
                      <a16:colId xmlns:a16="http://schemas.microsoft.com/office/drawing/2014/main" val="2844254734"/>
                    </a:ext>
                  </a:extLst>
                </a:gridCol>
                <a:gridCol w="2866293">
                  <a:extLst>
                    <a:ext uri="{9D8B030D-6E8A-4147-A177-3AD203B41FA5}">
                      <a16:colId xmlns:a16="http://schemas.microsoft.com/office/drawing/2014/main" val="2445892699"/>
                    </a:ext>
                  </a:extLst>
                </a:gridCol>
                <a:gridCol w="2233246">
                  <a:extLst>
                    <a:ext uri="{9D8B030D-6E8A-4147-A177-3AD203B41FA5}">
                      <a16:colId xmlns:a16="http://schemas.microsoft.com/office/drawing/2014/main" val="2209242225"/>
                    </a:ext>
                  </a:extLst>
                </a:gridCol>
                <a:gridCol w="266504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pivot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twirl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untwist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382749" y="4425576"/>
            <a:ext cx="796412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i="0" u="none" strike="noStrike" cap="none" spc="0" normalizeH="0" baseline="0" dirty="0">
                <a:ln>
                  <a:noFill/>
                </a:ln>
                <a:solidFill>
                  <a:srgbClr val="000000"/>
                </a:solidFill>
                <a:effectLst/>
                <a:uFillTx/>
                <a:latin typeface="Gill Sans MT" panose="020B0502020104020203" pitchFamily="34" charset="77"/>
                <a:sym typeface="Helvetica Light"/>
              </a:rPr>
              <a:t>When something rotates or when you rotate it, it turns with a circular movement.</a:t>
            </a:r>
          </a:p>
        </p:txBody>
      </p:sp>
      <p:pic>
        <p:nvPicPr>
          <p:cNvPr id="5" name="Picture 4">
            <a:extLst>
              <a:ext uri="{FF2B5EF4-FFF2-40B4-BE49-F238E27FC236}">
                <a16:creationId xmlns:a16="http://schemas.microsoft.com/office/drawing/2014/main" id="{365EC1CF-4A71-2DB2-F53D-C4EA9FED345F}"/>
              </a:ext>
            </a:extLst>
          </p:cNvPr>
          <p:cNvPicPr>
            <a:picLocks noChangeAspect="1"/>
          </p:cNvPicPr>
          <p:nvPr/>
        </p:nvPicPr>
        <p:blipFill>
          <a:blip r:embed="rId4"/>
          <a:stretch>
            <a:fillRect/>
          </a:stretch>
        </p:blipFill>
        <p:spPr>
          <a:xfrm>
            <a:off x="8569627" y="304779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4547" y="1309202"/>
            <a:ext cx="198932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strict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779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Preston was </a:t>
            </a:r>
            <a:r>
              <a:rPr lang="en-GB" b="1" dirty="0"/>
              <a:t>strict</a:t>
            </a:r>
            <a:r>
              <a:rPr lang="en-GB" dirty="0"/>
              <a:t> about homework.</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(strict)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73137611"/>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stern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licked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tolerant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picked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unfairly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374600" y="4310376"/>
            <a:ext cx="762927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strict rule or order is very clear and precise or severe and must always be obeyed completely.</a:t>
            </a:r>
          </a:p>
        </p:txBody>
      </p:sp>
      <p:pic>
        <p:nvPicPr>
          <p:cNvPr id="3" name="Picture 2">
            <a:extLst>
              <a:ext uri="{FF2B5EF4-FFF2-40B4-BE49-F238E27FC236}">
                <a16:creationId xmlns:a16="http://schemas.microsoft.com/office/drawing/2014/main" id="{86FBF0CE-C558-019A-145D-1B79122DC116}"/>
              </a:ext>
            </a:extLst>
          </p:cNvPr>
          <p:cNvPicPr>
            <a:picLocks noChangeAspect="1"/>
          </p:cNvPicPr>
          <p:nvPr/>
        </p:nvPicPr>
        <p:blipFill>
          <a:blip r:embed="rId4"/>
          <a:stretch>
            <a:fillRect/>
          </a:stretch>
        </p:blipFill>
        <p:spPr>
          <a:xfrm>
            <a:off x="8472945" y="295114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0415" y="1304757"/>
            <a:ext cx="253274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swoop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paper plane began to </a:t>
            </a:r>
            <a:r>
              <a:rPr lang="en-GB" b="1" dirty="0"/>
              <a:t>swoop</a:t>
            </a:r>
            <a:r>
              <a:rPr lang="en-GB" dirty="0"/>
              <a:t> across the 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swoop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83309665"/>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plummet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ascend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88321" y="3972935"/>
            <a:ext cx="683926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a bird or aeroplane swoops, it suddenly moves downwards through the air in a smooth curving movement.</a:t>
            </a:r>
          </a:p>
        </p:txBody>
      </p:sp>
      <p:pic>
        <p:nvPicPr>
          <p:cNvPr id="4" name="Picture 3">
            <a:extLst>
              <a:ext uri="{FF2B5EF4-FFF2-40B4-BE49-F238E27FC236}">
                <a16:creationId xmlns:a16="http://schemas.microsoft.com/office/drawing/2014/main" id="{3450C987-B16D-85D6-C5CE-786EBE6DAFFC}"/>
              </a:ext>
            </a:extLst>
          </p:cNvPr>
          <p:cNvPicPr>
            <a:picLocks noChangeAspect="1"/>
          </p:cNvPicPr>
          <p:nvPr/>
        </p:nvPicPr>
        <p:blipFill>
          <a:blip r:embed="rId4"/>
          <a:stretch>
            <a:fillRect/>
          </a:stretch>
        </p:blipFill>
        <p:spPr>
          <a:xfrm rot="4511550">
            <a:off x="8493836" y="3230217"/>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83022" y="1339979"/>
            <a:ext cx="145232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trail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011190"/>
            <a:ext cx="670715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trail someone or something, you follow them secretly, often by finding the marks or signs that they have left.</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students </a:t>
            </a:r>
            <a:r>
              <a:rPr lang="en-GB" b="1" dirty="0"/>
              <a:t>trailed</a:t>
            </a:r>
            <a:r>
              <a:rPr lang="en-GB" dirty="0"/>
              <a:t> behind Mr Barry in the line.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trail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554027110"/>
              </p:ext>
            </p:extLst>
          </p:nvPr>
        </p:nvGraphicFramePr>
        <p:xfrm>
          <a:off x="5110" y="766527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falter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advance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lag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hasten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92F4AE2-8D59-D1F7-39C8-3D190A4779FB}"/>
              </a:ext>
            </a:extLst>
          </p:cNvPr>
          <p:cNvPicPr>
            <a:picLocks noChangeAspect="1"/>
          </p:cNvPicPr>
          <p:nvPr/>
        </p:nvPicPr>
        <p:blipFill>
          <a:blip r:embed="rId4"/>
          <a:stretch>
            <a:fillRect/>
          </a:stretch>
        </p:blipFill>
        <p:spPr>
          <a:xfrm>
            <a:off x="7232668" y="3054209"/>
            <a:ext cx="3251200" cy="3251200"/>
          </a:xfrm>
          <a:prstGeom prst="rect">
            <a:avLst/>
          </a:prstGeom>
        </p:spPr>
      </p:pic>
      <p:pic>
        <p:nvPicPr>
          <p:cNvPr id="5" name="Picture 4">
            <a:extLst>
              <a:ext uri="{FF2B5EF4-FFF2-40B4-BE49-F238E27FC236}">
                <a16:creationId xmlns:a16="http://schemas.microsoft.com/office/drawing/2014/main" id="{2B35AAF9-AEBA-79A9-AD81-5BBADE6B6425}"/>
              </a:ext>
            </a:extLst>
          </p:cNvPr>
          <p:cNvPicPr>
            <a:picLocks noChangeAspect="1"/>
          </p:cNvPicPr>
          <p:nvPr/>
        </p:nvPicPr>
        <p:blipFill>
          <a:blip r:embed="rId5"/>
          <a:stretch>
            <a:fillRect/>
          </a:stretch>
        </p:blipFill>
        <p:spPr>
          <a:xfrm>
            <a:off x="10211437" y="3037681"/>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17671890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gaze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stretch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risk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surprise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5236658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rotate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swoop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strict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trail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69650074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gaze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risk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stretch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surprise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949416352"/>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there is a *** of something unpleasant, there is a possibility that it will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an unexpected event, fact, or piece of news.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something, you try it, for example by touching it or using it for a short time, in order to find out what it is, what condition it is in, or how well it works.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 over an area or distance covers or exists in the whole of that area or distance.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at someone or something, you look steadily at them for a long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B68EFC57-F3C8-5C21-32C6-0F38D06B9488}"/>
              </a:ext>
            </a:extLst>
          </p:cNvPr>
          <p:cNvPicPr>
            <a:picLocks noChangeAspect="1"/>
          </p:cNvPicPr>
          <p:nvPr/>
        </p:nvPicPr>
        <p:blipFill>
          <a:blip r:embed="rId5"/>
          <a:stretch>
            <a:fillRect/>
          </a:stretch>
        </p:blipFill>
        <p:spPr>
          <a:xfrm>
            <a:off x="11097656" y="2915367"/>
            <a:ext cx="699857" cy="699857"/>
          </a:xfrm>
          <a:prstGeom prst="rect">
            <a:avLst/>
          </a:prstGeom>
        </p:spPr>
      </p:pic>
      <p:pic>
        <p:nvPicPr>
          <p:cNvPr id="10" name="Picture 9">
            <a:extLst>
              <a:ext uri="{FF2B5EF4-FFF2-40B4-BE49-F238E27FC236}">
                <a16:creationId xmlns:a16="http://schemas.microsoft.com/office/drawing/2014/main" id="{A324DE7B-5E3C-C16C-DB09-5DAD3F1221F8}"/>
              </a:ext>
            </a:extLst>
          </p:cNvPr>
          <p:cNvPicPr>
            <a:picLocks noChangeAspect="1"/>
          </p:cNvPicPr>
          <p:nvPr/>
        </p:nvPicPr>
        <p:blipFill>
          <a:blip r:embed="rId6"/>
          <a:stretch>
            <a:fillRect/>
          </a:stretch>
        </p:blipFill>
        <p:spPr>
          <a:xfrm>
            <a:off x="11093312" y="8119296"/>
            <a:ext cx="699858" cy="699858"/>
          </a:xfrm>
          <a:prstGeom prst="rect">
            <a:avLst/>
          </a:prstGeom>
        </p:spPr>
      </p:pic>
      <p:pic>
        <p:nvPicPr>
          <p:cNvPr id="11" name="Picture 10">
            <a:extLst>
              <a:ext uri="{FF2B5EF4-FFF2-40B4-BE49-F238E27FC236}">
                <a16:creationId xmlns:a16="http://schemas.microsoft.com/office/drawing/2014/main" id="{FED0CAF1-0015-BA90-98FC-20BBC5CCDFA7}"/>
              </a:ext>
            </a:extLst>
          </p:cNvPr>
          <p:cNvPicPr>
            <a:picLocks noChangeAspect="1"/>
          </p:cNvPicPr>
          <p:nvPr/>
        </p:nvPicPr>
        <p:blipFill>
          <a:blip r:embed="rId7"/>
          <a:stretch>
            <a:fillRect/>
          </a:stretch>
        </p:blipFill>
        <p:spPr>
          <a:xfrm>
            <a:off x="11011703" y="6768345"/>
            <a:ext cx="699857" cy="699857"/>
          </a:xfrm>
          <a:prstGeom prst="rect">
            <a:avLst/>
          </a:prstGeom>
        </p:spPr>
      </p:pic>
      <p:pic>
        <p:nvPicPr>
          <p:cNvPr id="12" name="Picture 11">
            <a:extLst>
              <a:ext uri="{FF2B5EF4-FFF2-40B4-BE49-F238E27FC236}">
                <a16:creationId xmlns:a16="http://schemas.microsoft.com/office/drawing/2014/main" id="{245B4973-9E19-232B-8A10-C9291A454ACA}"/>
              </a:ext>
            </a:extLst>
          </p:cNvPr>
          <p:cNvPicPr>
            <a:picLocks noChangeAspect="1"/>
          </p:cNvPicPr>
          <p:nvPr/>
        </p:nvPicPr>
        <p:blipFill>
          <a:blip r:embed="rId8"/>
          <a:stretch>
            <a:fillRect/>
          </a:stretch>
        </p:blipFill>
        <p:spPr>
          <a:xfrm>
            <a:off x="11075292" y="4149060"/>
            <a:ext cx="727740" cy="727740"/>
          </a:xfrm>
          <a:prstGeom prst="rect">
            <a:avLst/>
          </a:prstGeom>
        </p:spPr>
      </p:pic>
      <p:pic>
        <p:nvPicPr>
          <p:cNvPr id="15" name="Picture 14">
            <a:extLst>
              <a:ext uri="{FF2B5EF4-FFF2-40B4-BE49-F238E27FC236}">
                <a16:creationId xmlns:a16="http://schemas.microsoft.com/office/drawing/2014/main" id="{A6B6B335-45A3-622B-9856-83610EF95BBD}"/>
              </a:ext>
            </a:extLst>
          </p:cNvPr>
          <p:cNvPicPr>
            <a:picLocks noChangeAspect="1"/>
          </p:cNvPicPr>
          <p:nvPr/>
        </p:nvPicPr>
        <p:blipFill>
          <a:blip r:embed="rId9"/>
          <a:stretch>
            <a:fillRect/>
          </a:stretch>
        </p:blipFill>
        <p:spPr>
          <a:xfrm>
            <a:off x="11095707" y="5349374"/>
            <a:ext cx="856519" cy="85651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27223436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illusion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rotate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strict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swoop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trail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771629441"/>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rule or order is very clear and precise or severe and must always be obeyed 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a bird or aeroplane ***, it suddenly moves downwards through the air in a smooth curving movement.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An *** is a false idea or belief.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someone or something, you follow them secretly, often by finding the marks or signs that they have left.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When something *** or when you *** it, it turns with a circular movement.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9ED26A48-C505-38C3-7CB3-EF368FE8929B}"/>
              </a:ext>
            </a:extLst>
          </p:cNvPr>
          <p:cNvPicPr>
            <a:picLocks noChangeAspect="1"/>
          </p:cNvPicPr>
          <p:nvPr/>
        </p:nvPicPr>
        <p:blipFill>
          <a:blip r:embed="rId5"/>
          <a:stretch>
            <a:fillRect/>
          </a:stretch>
        </p:blipFill>
        <p:spPr>
          <a:xfrm>
            <a:off x="11223951" y="5352690"/>
            <a:ext cx="905849" cy="905849"/>
          </a:xfrm>
          <a:prstGeom prst="rect">
            <a:avLst/>
          </a:prstGeom>
        </p:spPr>
      </p:pic>
      <p:pic>
        <p:nvPicPr>
          <p:cNvPr id="10" name="Picture 9">
            <a:extLst>
              <a:ext uri="{FF2B5EF4-FFF2-40B4-BE49-F238E27FC236}">
                <a16:creationId xmlns:a16="http://schemas.microsoft.com/office/drawing/2014/main" id="{4CF32A1F-BCBD-0BD7-820B-EC8C255CB74A}"/>
              </a:ext>
            </a:extLst>
          </p:cNvPr>
          <p:cNvPicPr>
            <a:picLocks noChangeAspect="1"/>
          </p:cNvPicPr>
          <p:nvPr/>
        </p:nvPicPr>
        <p:blipFill>
          <a:blip r:embed="rId6"/>
          <a:stretch>
            <a:fillRect/>
          </a:stretch>
        </p:blipFill>
        <p:spPr>
          <a:xfrm>
            <a:off x="11223950" y="7891924"/>
            <a:ext cx="905849" cy="905849"/>
          </a:xfrm>
          <a:prstGeom prst="rect">
            <a:avLst/>
          </a:prstGeom>
        </p:spPr>
      </p:pic>
      <p:pic>
        <p:nvPicPr>
          <p:cNvPr id="11" name="Picture 10">
            <a:extLst>
              <a:ext uri="{FF2B5EF4-FFF2-40B4-BE49-F238E27FC236}">
                <a16:creationId xmlns:a16="http://schemas.microsoft.com/office/drawing/2014/main" id="{8FE3E0F1-82A4-A69F-46FF-D3D1B3088556}"/>
              </a:ext>
            </a:extLst>
          </p:cNvPr>
          <p:cNvPicPr>
            <a:picLocks noChangeAspect="1"/>
          </p:cNvPicPr>
          <p:nvPr/>
        </p:nvPicPr>
        <p:blipFill>
          <a:blip r:embed="rId7"/>
          <a:stretch>
            <a:fillRect/>
          </a:stretch>
        </p:blipFill>
        <p:spPr>
          <a:xfrm>
            <a:off x="11393703" y="2815319"/>
            <a:ext cx="759704" cy="759704"/>
          </a:xfrm>
          <a:prstGeom prst="rect">
            <a:avLst/>
          </a:prstGeom>
        </p:spPr>
      </p:pic>
      <p:pic>
        <p:nvPicPr>
          <p:cNvPr id="12" name="Picture 11">
            <a:extLst>
              <a:ext uri="{FF2B5EF4-FFF2-40B4-BE49-F238E27FC236}">
                <a16:creationId xmlns:a16="http://schemas.microsoft.com/office/drawing/2014/main" id="{7730B7A9-21C6-B842-26A7-C2D37FEAF99C}"/>
              </a:ext>
            </a:extLst>
          </p:cNvPr>
          <p:cNvPicPr>
            <a:picLocks noChangeAspect="1"/>
          </p:cNvPicPr>
          <p:nvPr/>
        </p:nvPicPr>
        <p:blipFill>
          <a:blip r:embed="rId8"/>
          <a:stretch>
            <a:fillRect/>
          </a:stretch>
        </p:blipFill>
        <p:spPr>
          <a:xfrm rot="4511550">
            <a:off x="11173734" y="4165087"/>
            <a:ext cx="910236" cy="910236"/>
          </a:xfrm>
          <a:prstGeom prst="rect">
            <a:avLst/>
          </a:prstGeom>
        </p:spPr>
      </p:pic>
      <p:pic>
        <p:nvPicPr>
          <p:cNvPr id="15" name="Picture 14">
            <a:extLst>
              <a:ext uri="{FF2B5EF4-FFF2-40B4-BE49-F238E27FC236}">
                <a16:creationId xmlns:a16="http://schemas.microsoft.com/office/drawing/2014/main" id="{B58C81F6-AB8A-AB9C-35E0-097A1A31E84E}"/>
              </a:ext>
            </a:extLst>
          </p:cNvPr>
          <p:cNvPicPr>
            <a:picLocks noChangeAspect="1"/>
          </p:cNvPicPr>
          <p:nvPr/>
        </p:nvPicPr>
        <p:blipFill>
          <a:blip r:embed="rId9"/>
          <a:stretch>
            <a:fillRect/>
          </a:stretch>
        </p:blipFill>
        <p:spPr>
          <a:xfrm>
            <a:off x="10949524" y="6698362"/>
            <a:ext cx="744691" cy="744691"/>
          </a:xfrm>
          <a:prstGeom prst="rect">
            <a:avLst/>
          </a:prstGeom>
        </p:spPr>
      </p:pic>
      <p:pic>
        <p:nvPicPr>
          <p:cNvPr id="16" name="Picture 15">
            <a:extLst>
              <a:ext uri="{FF2B5EF4-FFF2-40B4-BE49-F238E27FC236}">
                <a16:creationId xmlns:a16="http://schemas.microsoft.com/office/drawing/2014/main" id="{B52DE778-8DC8-45C9-E365-6DDCB5F622EC}"/>
              </a:ext>
            </a:extLst>
          </p:cNvPr>
          <p:cNvPicPr>
            <a:picLocks noChangeAspect="1"/>
          </p:cNvPicPr>
          <p:nvPr/>
        </p:nvPicPr>
        <p:blipFill>
          <a:blip r:embed="rId10"/>
          <a:stretch>
            <a:fillRect/>
          </a:stretch>
        </p:blipFill>
        <p:spPr>
          <a:xfrm>
            <a:off x="11757453" y="6698362"/>
            <a:ext cx="744691" cy="74469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327811" y="4021403"/>
            <a:ext cx="114775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risk</a:t>
            </a:r>
            <a:endParaRPr dirty="0">
              <a:latin typeface="Gill Sans MT" panose="020B0502020104020203" pitchFamily="34" charset="77"/>
            </a:endParaRPr>
          </a:p>
        </p:txBody>
      </p:sp>
      <p:sp>
        <p:nvSpPr>
          <p:cNvPr id="135" name="spare"/>
          <p:cNvSpPr txBox="1"/>
          <p:nvPr/>
        </p:nvSpPr>
        <p:spPr>
          <a:xfrm>
            <a:off x="2827669" y="4857999"/>
            <a:ext cx="214802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stretch</a:t>
            </a:r>
            <a:endParaRPr b="1" dirty="0">
              <a:latin typeface="Gill Sans MT" panose="020B0502020104020203" pitchFamily="34" charset="77"/>
              <a:sym typeface="American Typewriter"/>
            </a:endParaRPr>
          </a:p>
        </p:txBody>
      </p:sp>
      <p:sp>
        <p:nvSpPr>
          <p:cNvPr id="136" name="chipped"/>
          <p:cNvSpPr txBox="1"/>
          <p:nvPr/>
        </p:nvSpPr>
        <p:spPr>
          <a:xfrm>
            <a:off x="2682597" y="5762838"/>
            <a:ext cx="240450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surprise</a:t>
            </a:r>
            <a:endParaRPr dirty="0">
              <a:latin typeface="Gill Sans MT" panose="020B0502020104020203" pitchFamily="34" charset="77"/>
            </a:endParaRPr>
          </a:p>
        </p:txBody>
      </p:sp>
      <p:sp>
        <p:nvSpPr>
          <p:cNvPr id="137" name="lift"/>
          <p:cNvSpPr txBox="1"/>
          <p:nvPr/>
        </p:nvSpPr>
        <p:spPr>
          <a:xfrm>
            <a:off x="3263981" y="6600144"/>
            <a:ext cx="120545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test</a:t>
            </a:r>
            <a:endParaRPr dirty="0">
              <a:latin typeface="Gill Sans MT" panose="020B0502020104020203" pitchFamily="34" charset="77"/>
            </a:endParaRPr>
          </a:p>
        </p:txBody>
      </p:sp>
      <p:sp>
        <p:nvSpPr>
          <p:cNvPr id="138" name="mutter"/>
          <p:cNvSpPr txBox="1"/>
          <p:nvPr/>
        </p:nvSpPr>
        <p:spPr>
          <a:xfrm>
            <a:off x="8239920" y="3968985"/>
            <a:ext cx="191078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rotate</a:t>
            </a:r>
            <a:endParaRPr b="1" dirty="0">
              <a:latin typeface="Gill Sans MT" panose="020B0502020104020203" pitchFamily="34" charset="77"/>
              <a:sym typeface="American Typewriter"/>
            </a:endParaRPr>
          </a:p>
        </p:txBody>
      </p:sp>
      <p:sp>
        <p:nvSpPr>
          <p:cNvPr id="139" name="unveil"/>
          <p:cNvSpPr txBox="1"/>
          <p:nvPr/>
        </p:nvSpPr>
        <p:spPr>
          <a:xfrm>
            <a:off x="8235627" y="5762838"/>
            <a:ext cx="193642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swoop</a:t>
            </a:r>
            <a:endParaRPr dirty="0">
              <a:latin typeface="Gill Sans MT" panose="020B0502020104020203" pitchFamily="34" charset="77"/>
              <a:sym typeface="American Typewriter"/>
            </a:endParaRPr>
          </a:p>
        </p:txBody>
      </p:sp>
      <p:sp>
        <p:nvSpPr>
          <p:cNvPr id="140" name="tolerate"/>
          <p:cNvSpPr txBox="1"/>
          <p:nvPr/>
        </p:nvSpPr>
        <p:spPr>
          <a:xfrm>
            <a:off x="8242972" y="3093860"/>
            <a:ext cx="211596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illusion</a:t>
            </a:r>
            <a:endParaRPr dirty="0">
              <a:latin typeface="Gill Sans MT" panose="020B0502020104020203" pitchFamily="34" charset="77"/>
            </a:endParaRPr>
          </a:p>
        </p:txBody>
      </p:sp>
      <p:sp>
        <p:nvSpPr>
          <p:cNvPr id="141" name="fixation"/>
          <p:cNvSpPr txBox="1"/>
          <p:nvPr/>
        </p:nvSpPr>
        <p:spPr>
          <a:xfrm>
            <a:off x="8387397" y="4858000"/>
            <a:ext cx="16158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strict</a:t>
            </a:r>
            <a:endParaRPr dirty="0">
              <a:latin typeface="Gill Sans MT" panose="020B0502020104020203" pitchFamily="34" charset="77"/>
            </a:endParaRPr>
          </a:p>
        </p:txBody>
      </p:sp>
      <p:sp>
        <p:nvSpPr>
          <p:cNvPr id="142" name="rustle"/>
          <p:cNvSpPr txBox="1"/>
          <p:nvPr/>
        </p:nvSpPr>
        <p:spPr>
          <a:xfrm>
            <a:off x="8571810" y="6628256"/>
            <a:ext cx="128881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trail</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gaze</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313622" y="-236098"/>
            <a:ext cx="546463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gaze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22700" y="5381504"/>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risk</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2461E994-A222-1E47-7CB4-5BB1F664B3B4}"/>
              </a:ext>
            </a:extLst>
          </p:cNvPr>
          <p:cNvPicPr>
            <a:picLocks noChangeAspect="1"/>
          </p:cNvPicPr>
          <p:nvPr/>
        </p:nvPicPr>
        <p:blipFill>
          <a:blip r:embed="rId4"/>
          <a:stretch>
            <a:fillRect/>
          </a:stretch>
        </p:blipFill>
        <p:spPr>
          <a:xfrm>
            <a:off x="1492802" y="5754531"/>
            <a:ext cx="3251200" cy="3251200"/>
          </a:xfrm>
          <a:prstGeom prst="rect">
            <a:avLst/>
          </a:prstGeom>
        </p:spPr>
      </p:pic>
      <p:pic>
        <p:nvPicPr>
          <p:cNvPr id="4" name="Picture 3">
            <a:extLst>
              <a:ext uri="{FF2B5EF4-FFF2-40B4-BE49-F238E27FC236}">
                <a16:creationId xmlns:a16="http://schemas.microsoft.com/office/drawing/2014/main" id="{07C07BE0-ED92-3BF0-55B3-CBFDB47308FB}"/>
              </a:ext>
            </a:extLst>
          </p:cNvPr>
          <p:cNvPicPr>
            <a:picLocks noChangeAspect="1"/>
          </p:cNvPicPr>
          <p:nvPr/>
        </p:nvPicPr>
        <p:blipFill>
          <a:blip r:embed="rId5"/>
          <a:stretch>
            <a:fillRect/>
          </a:stretch>
        </p:blipFill>
        <p:spPr>
          <a:xfrm>
            <a:off x="8689194" y="602862"/>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96475" y="494884"/>
            <a:ext cx="741068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stretch</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25793" y="5253100"/>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surprise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E33E6B42-7187-B434-1BF2-06237495BEEF}"/>
              </a:ext>
            </a:extLst>
          </p:cNvPr>
          <p:cNvPicPr>
            <a:picLocks noChangeAspect="1"/>
          </p:cNvPicPr>
          <p:nvPr/>
        </p:nvPicPr>
        <p:blipFill>
          <a:blip r:embed="rId4"/>
          <a:stretch>
            <a:fillRect/>
          </a:stretch>
        </p:blipFill>
        <p:spPr>
          <a:xfrm>
            <a:off x="8603629" y="562916"/>
            <a:ext cx="3251200" cy="3251200"/>
          </a:xfrm>
          <a:prstGeom prst="rect">
            <a:avLst/>
          </a:prstGeom>
        </p:spPr>
      </p:pic>
      <p:pic>
        <p:nvPicPr>
          <p:cNvPr id="4" name="Picture 3">
            <a:extLst>
              <a:ext uri="{FF2B5EF4-FFF2-40B4-BE49-F238E27FC236}">
                <a16:creationId xmlns:a16="http://schemas.microsoft.com/office/drawing/2014/main" id="{7FC31430-14B9-DE24-DCE0-4DE6F7AA6648}"/>
              </a:ext>
            </a:extLst>
          </p:cNvPr>
          <p:cNvPicPr>
            <a:picLocks noChangeAspect="1"/>
          </p:cNvPicPr>
          <p:nvPr/>
        </p:nvPicPr>
        <p:blipFill>
          <a:blip r:embed="rId5"/>
          <a:stretch>
            <a:fillRect/>
          </a:stretch>
        </p:blipFill>
        <p:spPr>
          <a:xfrm>
            <a:off x="498794" y="5399526"/>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313622" y="190285"/>
            <a:ext cx="47929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test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643529"/>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illusion</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539396D0-F627-351E-F463-0ACE53369ACD}"/>
              </a:ext>
            </a:extLst>
          </p:cNvPr>
          <p:cNvPicPr>
            <a:picLocks noChangeAspect="1"/>
          </p:cNvPicPr>
          <p:nvPr/>
        </p:nvPicPr>
        <p:blipFill>
          <a:blip r:embed="rId4"/>
          <a:stretch>
            <a:fillRect/>
          </a:stretch>
        </p:blipFill>
        <p:spPr>
          <a:xfrm>
            <a:off x="8466167" y="602862"/>
            <a:ext cx="3251200" cy="3251200"/>
          </a:xfrm>
          <a:prstGeom prst="rect">
            <a:avLst/>
          </a:prstGeom>
        </p:spPr>
      </p:pic>
      <p:pic>
        <p:nvPicPr>
          <p:cNvPr id="4" name="Picture 3">
            <a:extLst>
              <a:ext uri="{FF2B5EF4-FFF2-40B4-BE49-F238E27FC236}">
                <a16:creationId xmlns:a16="http://schemas.microsoft.com/office/drawing/2014/main" id="{D45DFDE5-52C4-8F7C-A5C9-7A9076D6862C}"/>
              </a:ext>
            </a:extLst>
          </p:cNvPr>
          <p:cNvPicPr>
            <a:picLocks noChangeAspect="1"/>
          </p:cNvPicPr>
          <p:nvPr/>
        </p:nvPicPr>
        <p:blipFill>
          <a:blip r:embed="rId5"/>
          <a:stretch>
            <a:fillRect/>
          </a:stretch>
        </p:blipFill>
        <p:spPr>
          <a:xfrm>
            <a:off x="589768" y="5686935"/>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7395" y="431439"/>
            <a:ext cx="653063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rotate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5395" y="5154177"/>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strict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069D47C5-BB63-1026-752E-75E501FB894B}"/>
              </a:ext>
            </a:extLst>
          </p:cNvPr>
          <p:cNvPicPr>
            <a:picLocks noChangeAspect="1"/>
          </p:cNvPicPr>
          <p:nvPr/>
        </p:nvPicPr>
        <p:blipFill>
          <a:blip r:embed="rId4"/>
          <a:stretch>
            <a:fillRect/>
          </a:stretch>
        </p:blipFill>
        <p:spPr>
          <a:xfrm>
            <a:off x="8658594" y="537272"/>
            <a:ext cx="3251200" cy="3251200"/>
          </a:xfrm>
          <a:prstGeom prst="rect">
            <a:avLst/>
          </a:prstGeom>
        </p:spPr>
      </p:pic>
      <p:pic>
        <p:nvPicPr>
          <p:cNvPr id="4" name="Picture 3">
            <a:extLst>
              <a:ext uri="{FF2B5EF4-FFF2-40B4-BE49-F238E27FC236}">
                <a16:creationId xmlns:a16="http://schemas.microsoft.com/office/drawing/2014/main" id="{7B5649CC-7BDE-9F11-077F-8FEB8E8F8FDD}"/>
              </a:ext>
            </a:extLst>
          </p:cNvPr>
          <p:cNvPicPr>
            <a:picLocks noChangeAspect="1"/>
          </p:cNvPicPr>
          <p:nvPr/>
        </p:nvPicPr>
        <p:blipFill>
          <a:blip r:embed="rId5"/>
          <a:stretch>
            <a:fillRect/>
          </a:stretch>
        </p:blipFill>
        <p:spPr>
          <a:xfrm>
            <a:off x="707719" y="5722905"/>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466033"/>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swoop</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576248" y="5459658"/>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trail</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98EF90C2-9676-01A4-372F-981CAFE240F9}"/>
              </a:ext>
            </a:extLst>
          </p:cNvPr>
          <p:cNvPicPr>
            <a:picLocks noChangeAspect="1"/>
          </p:cNvPicPr>
          <p:nvPr/>
        </p:nvPicPr>
        <p:blipFill>
          <a:blip r:embed="rId4"/>
          <a:stretch>
            <a:fillRect/>
          </a:stretch>
        </p:blipFill>
        <p:spPr>
          <a:xfrm rot="4511550">
            <a:off x="8696136" y="874892"/>
            <a:ext cx="3251200" cy="3251200"/>
          </a:xfrm>
          <a:prstGeom prst="rect">
            <a:avLst/>
          </a:prstGeom>
        </p:spPr>
      </p:pic>
      <p:pic>
        <p:nvPicPr>
          <p:cNvPr id="4" name="Picture 3">
            <a:extLst>
              <a:ext uri="{FF2B5EF4-FFF2-40B4-BE49-F238E27FC236}">
                <a16:creationId xmlns:a16="http://schemas.microsoft.com/office/drawing/2014/main" id="{C9672ACB-45FC-4E77-B4FC-683BC54B641C}"/>
              </a:ext>
            </a:extLst>
          </p:cNvPr>
          <p:cNvPicPr>
            <a:picLocks noChangeAspect="1"/>
          </p:cNvPicPr>
          <p:nvPr/>
        </p:nvPicPr>
        <p:blipFill>
          <a:blip r:embed="rId5"/>
          <a:stretch>
            <a:fillRect/>
          </a:stretch>
        </p:blipFill>
        <p:spPr>
          <a:xfrm>
            <a:off x="543294" y="5753314"/>
            <a:ext cx="3251200" cy="3251200"/>
          </a:xfrm>
          <a:prstGeom prst="rect">
            <a:avLst/>
          </a:prstGeom>
        </p:spPr>
      </p:pic>
      <p:pic>
        <p:nvPicPr>
          <p:cNvPr id="5" name="Picture 4">
            <a:extLst>
              <a:ext uri="{FF2B5EF4-FFF2-40B4-BE49-F238E27FC236}">
                <a16:creationId xmlns:a16="http://schemas.microsoft.com/office/drawing/2014/main" id="{749CB991-C16B-F337-FC02-8A4B2AE92F7C}"/>
              </a:ext>
            </a:extLst>
          </p:cNvPr>
          <p:cNvPicPr>
            <a:picLocks noChangeAspect="1"/>
          </p:cNvPicPr>
          <p:nvPr/>
        </p:nvPicPr>
        <p:blipFill>
          <a:blip r:embed="rId6"/>
          <a:stretch>
            <a:fillRect/>
          </a:stretch>
        </p:blipFill>
        <p:spPr>
          <a:xfrm>
            <a:off x="3522063" y="5736786"/>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13920" y="-169218"/>
            <a:ext cx="713657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gaze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22700" y="5550182"/>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risk</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330D3D3-72A8-A1D6-6A96-F3A463A06404}"/>
              </a:ext>
            </a:extLst>
          </p:cNvPr>
          <p:cNvPicPr>
            <a:picLocks noChangeAspect="1"/>
          </p:cNvPicPr>
          <p:nvPr/>
        </p:nvPicPr>
        <p:blipFill>
          <a:blip r:embed="rId4"/>
          <a:stretch>
            <a:fillRect/>
          </a:stretch>
        </p:blipFill>
        <p:spPr>
          <a:xfrm>
            <a:off x="1556907" y="5724319"/>
            <a:ext cx="3251200" cy="3251200"/>
          </a:xfrm>
          <a:prstGeom prst="rect">
            <a:avLst/>
          </a:prstGeom>
        </p:spPr>
      </p:pic>
      <p:pic>
        <p:nvPicPr>
          <p:cNvPr id="4" name="Picture 3">
            <a:extLst>
              <a:ext uri="{FF2B5EF4-FFF2-40B4-BE49-F238E27FC236}">
                <a16:creationId xmlns:a16="http://schemas.microsoft.com/office/drawing/2014/main" id="{B60ACF9C-A00C-D1D1-DC3C-FA626C741447}"/>
              </a:ext>
            </a:extLst>
          </p:cNvPr>
          <p:cNvPicPr>
            <a:picLocks noChangeAspect="1"/>
          </p:cNvPicPr>
          <p:nvPr/>
        </p:nvPicPr>
        <p:blipFill>
          <a:blip r:embed="rId5"/>
          <a:stretch>
            <a:fillRect/>
          </a:stretch>
        </p:blipFill>
        <p:spPr>
          <a:xfrm>
            <a:off x="9127140" y="589564"/>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38001" y="652017"/>
            <a:ext cx="751487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stretch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629004"/>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surprise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9B99844-B15C-9194-B795-E5DF5A10C229}"/>
              </a:ext>
            </a:extLst>
          </p:cNvPr>
          <p:cNvPicPr>
            <a:picLocks noChangeAspect="1"/>
          </p:cNvPicPr>
          <p:nvPr/>
        </p:nvPicPr>
        <p:blipFill>
          <a:blip r:embed="rId4"/>
          <a:stretch>
            <a:fillRect/>
          </a:stretch>
        </p:blipFill>
        <p:spPr>
          <a:xfrm>
            <a:off x="8689194" y="615121"/>
            <a:ext cx="3251200" cy="3251200"/>
          </a:xfrm>
          <a:prstGeom prst="rect">
            <a:avLst/>
          </a:prstGeom>
        </p:spPr>
      </p:pic>
      <p:pic>
        <p:nvPicPr>
          <p:cNvPr id="4" name="Picture 3">
            <a:extLst>
              <a:ext uri="{FF2B5EF4-FFF2-40B4-BE49-F238E27FC236}">
                <a16:creationId xmlns:a16="http://schemas.microsoft.com/office/drawing/2014/main" id="{0428C3FC-0D5D-D567-0C85-7D0797713D18}"/>
              </a:ext>
            </a:extLst>
          </p:cNvPr>
          <p:cNvPicPr>
            <a:picLocks noChangeAspect="1"/>
          </p:cNvPicPr>
          <p:nvPr/>
        </p:nvPicPr>
        <p:blipFill>
          <a:blip r:embed="rId5"/>
          <a:stretch>
            <a:fillRect/>
          </a:stretch>
        </p:blipFill>
        <p:spPr>
          <a:xfrm>
            <a:off x="438359" y="545094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71434" y="259005"/>
            <a:ext cx="471924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test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906891"/>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illusion</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1A5F4092-9811-C8DF-7DD3-96D75AD2BE15}"/>
              </a:ext>
            </a:extLst>
          </p:cNvPr>
          <p:cNvPicPr>
            <a:picLocks noChangeAspect="1"/>
          </p:cNvPicPr>
          <p:nvPr/>
        </p:nvPicPr>
        <p:blipFill>
          <a:blip r:embed="rId4"/>
          <a:stretch>
            <a:fillRect/>
          </a:stretch>
        </p:blipFill>
        <p:spPr>
          <a:xfrm>
            <a:off x="8140594" y="628117"/>
            <a:ext cx="3251200" cy="3251200"/>
          </a:xfrm>
          <a:prstGeom prst="rect">
            <a:avLst/>
          </a:prstGeom>
        </p:spPr>
      </p:pic>
      <p:pic>
        <p:nvPicPr>
          <p:cNvPr id="4" name="Picture 3">
            <a:extLst>
              <a:ext uri="{FF2B5EF4-FFF2-40B4-BE49-F238E27FC236}">
                <a16:creationId xmlns:a16="http://schemas.microsoft.com/office/drawing/2014/main" id="{3C7F2229-22B3-A5B8-6A2D-4F3637BEC904}"/>
              </a:ext>
            </a:extLst>
          </p:cNvPr>
          <p:cNvPicPr>
            <a:picLocks noChangeAspect="1"/>
          </p:cNvPicPr>
          <p:nvPr/>
        </p:nvPicPr>
        <p:blipFill>
          <a:blip r:embed="rId5"/>
          <a:stretch>
            <a:fillRect/>
          </a:stretch>
        </p:blipFill>
        <p:spPr>
          <a:xfrm>
            <a:off x="393471" y="570591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26431" y="2334468"/>
            <a:ext cx="142346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gaze</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986929" y="3191113"/>
            <a:ext cx="114775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risk</a:t>
            </a:r>
            <a:endParaRPr dirty="0">
              <a:latin typeface="Gill Sans MT" panose="020B0502020104020203" pitchFamily="34" charset="77"/>
            </a:endParaRPr>
          </a:p>
        </p:txBody>
      </p:sp>
      <p:sp>
        <p:nvSpPr>
          <p:cNvPr id="135" name="spare"/>
          <p:cNvSpPr txBox="1"/>
          <p:nvPr/>
        </p:nvSpPr>
        <p:spPr>
          <a:xfrm>
            <a:off x="5624635" y="4040712"/>
            <a:ext cx="187230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stetch</a:t>
            </a:r>
            <a:endParaRPr b="1" dirty="0">
              <a:latin typeface="Gill Sans MT" panose="020B0502020104020203" pitchFamily="34" charset="77"/>
              <a:sym typeface="American Typewriter"/>
            </a:endParaRPr>
          </a:p>
        </p:txBody>
      </p:sp>
      <p:sp>
        <p:nvSpPr>
          <p:cNvPr id="136" name="chipped"/>
          <p:cNvSpPr txBox="1"/>
          <p:nvPr/>
        </p:nvSpPr>
        <p:spPr>
          <a:xfrm>
            <a:off x="5358545" y="4966512"/>
            <a:ext cx="240450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surprise</a:t>
            </a:r>
            <a:endParaRPr dirty="0">
              <a:latin typeface="Gill Sans MT" panose="020B0502020104020203" pitchFamily="34" charset="77"/>
            </a:endParaRPr>
          </a:p>
        </p:txBody>
      </p:sp>
      <p:sp>
        <p:nvSpPr>
          <p:cNvPr id="137" name="lift"/>
          <p:cNvSpPr txBox="1"/>
          <p:nvPr/>
        </p:nvSpPr>
        <p:spPr>
          <a:xfrm>
            <a:off x="5958070" y="5837064"/>
            <a:ext cx="120545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test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079" y="498062"/>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rotate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89557" y="5287250"/>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strict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E4FFFE2-E098-FB65-04BB-CAA151C6925D}"/>
              </a:ext>
            </a:extLst>
          </p:cNvPr>
          <p:cNvPicPr>
            <a:picLocks noChangeAspect="1"/>
          </p:cNvPicPr>
          <p:nvPr/>
        </p:nvPicPr>
        <p:blipFill>
          <a:blip r:embed="rId4"/>
          <a:stretch>
            <a:fillRect/>
          </a:stretch>
        </p:blipFill>
        <p:spPr>
          <a:xfrm>
            <a:off x="8689194" y="551587"/>
            <a:ext cx="3251200" cy="3251200"/>
          </a:xfrm>
          <a:prstGeom prst="rect">
            <a:avLst/>
          </a:prstGeom>
        </p:spPr>
      </p:pic>
      <p:pic>
        <p:nvPicPr>
          <p:cNvPr id="4" name="Picture 3">
            <a:extLst>
              <a:ext uri="{FF2B5EF4-FFF2-40B4-BE49-F238E27FC236}">
                <a16:creationId xmlns:a16="http://schemas.microsoft.com/office/drawing/2014/main" id="{6176298E-32AF-E6EA-FF6D-11981DC37761}"/>
              </a:ext>
            </a:extLst>
          </p:cNvPr>
          <p:cNvPicPr>
            <a:picLocks noChangeAspect="1"/>
          </p:cNvPicPr>
          <p:nvPr/>
        </p:nvPicPr>
        <p:blipFill>
          <a:blip r:embed="rId5"/>
          <a:stretch>
            <a:fillRect/>
          </a:stretch>
        </p:blipFill>
        <p:spPr>
          <a:xfrm>
            <a:off x="1149972" y="576667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44792" y="411836"/>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swoop</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706195" y="5643579"/>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trail</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B64A259-3139-DC30-9556-AC38322DAB04}"/>
              </a:ext>
            </a:extLst>
          </p:cNvPr>
          <p:cNvPicPr>
            <a:picLocks noChangeAspect="1"/>
          </p:cNvPicPr>
          <p:nvPr/>
        </p:nvPicPr>
        <p:blipFill>
          <a:blip r:embed="rId4"/>
          <a:stretch>
            <a:fillRect/>
          </a:stretch>
        </p:blipFill>
        <p:spPr>
          <a:xfrm rot="4511550">
            <a:off x="8696136" y="818491"/>
            <a:ext cx="3251200" cy="3251200"/>
          </a:xfrm>
          <a:prstGeom prst="rect">
            <a:avLst/>
          </a:prstGeom>
        </p:spPr>
      </p:pic>
      <p:pic>
        <p:nvPicPr>
          <p:cNvPr id="4" name="Picture 3">
            <a:extLst>
              <a:ext uri="{FF2B5EF4-FFF2-40B4-BE49-F238E27FC236}">
                <a16:creationId xmlns:a16="http://schemas.microsoft.com/office/drawing/2014/main" id="{44BAC437-68E6-1637-ACDC-1C9B7075A7F6}"/>
              </a:ext>
            </a:extLst>
          </p:cNvPr>
          <p:cNvPicPr>
            <a:picLocks noChangeAspect="1"/>
          </p:cNvPicPr>
          <p:nvPr/>
        </p:nvPicPr>
        <p:blipFill>
          <a:blip r:embed="rId5"/>
          <a:stretch>
            <a:fillRect/>
          </a:stretch>
        </p:blipFill>
        <p:spPr>
          <a:xfrm>
            <a:off x="432195" y="5790399"/>
            <a:ext cx="3251200" cy="3251200"/>
          </a:xfrm>
          <a:prstGeom prst="rect">
            <a:avLst/>
          </a:prstGeom>
        </p:spPr>
      </p:pic>
      <p:pic>
        <p:nvPicPr>
          <p:cNvPr id="5" name="Picture 4">
            <a:extLst>
              <a:ext uri="{FF2B5EF4-FFF2-40B4-BE49-F238E27FC236}">
                <a16:creationId xmlns:a16="http://schemas.microsoft.com/office/drawing/2014/main" id="{A83CB9B0-9A08-7E08-F955-4EF24A846FE0}"/>
              </a:ext>
            </a:extLst>
          </p:cNvPr>
          <p:cNvPicPr>
            <a:picLocks noChangeAspect="1"/>
          </p:cNvPicPr>
          <p:nvPr/>
        </p:nvPicPr>
        <p:blipFill>
          <a:blip r:embed="rId6"/>
          <a:stretch>
            <a:fillRect/>
          </a:stretch>
        </p:blipFill>
        <p:spPr>
          <a:xfrm>
            <a:off x="3410964" y="5773871"/>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605464" y="3425812"/>
            <a:ext cx="191078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rotate</a:t>
            </a:r>
            <a:endParaRPr b="1" dirty="0">
              <a:latin typeface="Gill Sans MT" panose="020B0502020104020203" pitchFamily="34" charset="77"/>
              <a:sym typeface="American Typewriter"/>
            </a:endParaRPr>
          </a:p>
        </p:txBody>
      </p:sp>
      <p:sp>
        <p:nvSpPr>
          <p:cNvPr id="140" name="tolerate"/>
          <p:cNvSpPr txBox="1"/>
          <p:nvPr/>
        </p:nvSpPr>
        <p:spPr>
          <a:xfrm>
            <a:off x="5502861" y="2529859"/>
            <a:ext cx="211596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illusion</a:t>
            </a:r>
            <a:endParaRPr dirty="0">
              <a:latin typeface="Gill Sans MT" panose="020B0502020104020203" pitchFamily="34" charset="77"/>
            </a:endParaRPr>
          </a:p>
        </p:txBody>
      </p:sp>
      <p:sp>
        <p:nvSpPr>
          <p:cNvPr id="141" name="fixation"/>
          <p:cNvSpPr txBox="1"/>
          <p:nvPr/>
        </p:nvSpPr>
        <p:spPr>
          <a:xfrm>
            <a:off x="5752938" y="4288111"/>
            <a:ext cx="1615827"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strict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534309" y="5195811"/>
            <a:ext cx="193642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swoop</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858130" y="6004340"/>
            <a:ext cx="128881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trail</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72417" y="1309202"/>
            <a:ext cx="167353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gaze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493788" y="4421802"/>
            <a:ext cx="7352164"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gaze at someone or something, you look steadily at them for a long time.</a:t>
            </a:r>
          </a:p>
        </p:txBody>
      </p:sp>
      <p:sp>
        <p:nvSpPr>
          <p:cNvPr id="155" name="The was a tear in Freddie’s new school jumper."/>
          <p:cNvSpPr txBox="1"/>
          <p:nvPr/>
        </p:nvSpPr>
        <p:spPr>
          <a:xfrm>
            <a:off x="-32635" y="679801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Nelly </a:t>
            </a:r>
            <a:r>
              <a:rPr lang="en-GB" b="1" dirty="0"/>
              <a:t>gazed</a:t>
            </a:r>
            <a:r>
              <a:rPr lang="en-GB" dirty="0"/>
              <a:t> out of the window during the lesson.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gaze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793841583"/>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655511">
                  <a:extLst>
                    <a:ext uri="{9D8B030D-6E8A-4147-A177-3AD203B41FA5}">
                      <a16:colId xmlns:a16="http://schemas.microsoft.com/office/drawing/2014/main" val="1062734036"/>
                    </a:ext>
                  </a:extLst>
                </a:gridCol>
                <a:gridCol w="2092569">
                  <a:extLst>
                    <a:ext uri="{9D8B030D-6E8A-4147-A177-3AD203B41FA5}">
                      <a16:colId xmlns:a16="http://schemas.microsoft.com/office/drawing/2014/main" val="2844254734"/>
                    </a:ext>
                  </a:extLst>
                </a:gridCol>
                <a:gridCol w="3376246">
                  <a:extLst>
                    <a:ext uri="{9D8B030D-6E8A-4147-A177-3AD203B41FA5}">
                      <a16:colId xmlns:a16="http://schemas.microsoft.com/office/drawing/2014/main" val="277516935"/>
                    </a:ext>
                  </a:extLst>
                </a:gridCol>
                <a:gridCol w="1913019">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scorn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8BFEE9AC-139E-F2BC-98E3-2371F6D1EFAB}"/>
              </a:ext>
            </a:extLst>
          </p:cNvPr>
          <p:cNvPicPr>
            <a:picLocks noChangeAspect="1"/>
          </p:cNvPicPr>
          <p:nvPr/>
        </p:nvPicPr>
        <p:blipFill>
          <a:blip r:embed="rId4"/>
          <a:stretch>
            <a:fillRect/>
          </a:stretch>
        </p:blipFill>
        <p:spPr>
          <a:xfrm>
            <a:off x="8848814" y="2976237"/>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94256" y="1309202"/>
            <a:ext cx="142988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risk</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097063"/>
            <a:ext cx="671954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there is a risk of something unpleasant, there is a possibility that it will happen.</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Li took a </a:t>
            </a:r>
            <a:r>
              <a:rPr lang="en-GB" b="1" dirty="0"/>
              <a:t>risk</a:t>
            </a:r>
            <a:r>
              <a:rPr lang="en-GB" dirty="0"/>
              <a:t> by presenting her own theory.</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risk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795808224"/>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1984537">
                  <a:extLst>
                    <a:ext uri="{9D8B030D-6E8A-4147-A177-3AD203B41FA5}">
                      <a16:colId xmlns:a16="http://schemas.microsoft.com/office/drawing/2014/main" val="2844254734"/>
                    </a:ext>
                  </a:extLst>
                </a:gridCol>
                <a:gridCol w="3147646">
                  <a:extLst>
                    <a:ext uri="{9D8B030D-6E8A-4147-A177-3AD203B41FA5}">
                      <a16:colId xmlns:a16="http://schemas.microsoft.com/office/drawing/2014/main" val="277516935"/>
                    </a:ext>
                  </a:extLst>
                </a:gridCol>
                <a:gridCol w="2667631">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hazard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safety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peril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security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acceptable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E3681C0-E9FB-ED7B-5D09-61D035499D9A}"/>
              </a:ext>
            </a:extLst>
          </p:cNvPr>
          <p:cNvPicPr>
            <a:picLocks noChangeAspect="1"/>
          </p:cNvPicPr>
          <p:nvPr/>
        </p:nvPicPr>
        <p:blipFill>
          <a:blip r:embed="rId4"/>
          <a:stretch>
            <a:fillRect/>
          </a:stretch>
        </p:blipFill>
        <p:spPr>
          <a:xfrm>
            <a:off x="8314093" y="287535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73892" y="1309202"/>
            <a:ext cx="267060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stretch</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7"/>
            <a:ext cx="75966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stretches over an area or distance covers or exists in the whole of that area or distance.</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worksheets </a:t>
            </a:r>
            <a:r>
              <a:rPr lang="en-GB" b="1" dirty="0"/>
              <a:t>stretched</a:t>
            </a:r>
            <a:r>
              <a:rPr lang="en-GB" dirty="0"/>
              <a:t> across the table.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stretch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278192291"/>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421567">
                  <a:extLst>
                    <a:ext uri="{9D8B030D-6E8A-4147-A177-3AD203B41FA5}">
                      <a16:colId xmlns:a16="http://schemas.microsoft.com/office/drawing/2014/main" val="1062734036"/>
                    </a:ext>
                  </a:extLst>
                </a:gridCol>
                <a:gridCol w="2303585">
                  <a:extLst>
                    <a:ext uri="{9D8B030D-6E8A-4147-A177-3AD203B41FA5}">
                      <a16:colId xmlns:a16="http://schemas.microsoft.com/office/drawing/2014/main" val="2844254734"/>
                    </a:ext>
                  </a:extLst>
                </a:gridCol>
                <a:gridCol w="3074662">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extend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span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contract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AB021DE0-67E0-1660-B5E5-DD200B2C8792}"/>
              </a:ext>
            </a:extLst>
          </p:cNvPr>
          <p:cNvPicPr>
            <a:picLocks noChangeAspect="1"/>
          </p:cNvPicPr>
          <p:nvPr/>
        </p:nvPicPr>
        <p:blipFill>
          <a:blip r:embed="rId4"/>
          <a:stretch>
            <a:fillRect/>
          </a:stretch>
        </p:blipFill>
        <p:spPr>
          <a:xfrm>
            <a:off x="8619952" y="3025282"/>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95187" y="1309202"/>
            <a:ext cx="302807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surprise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5" name="The was a tear in Freddie’s new school jumper."/>
          <p:cNvSpPr txBox="1"/>
          <p:nvPr/>
        </p:nvSpPr>
        <p:spPr>
          <a:xfrm>
            <a:off x="0" y="686594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given a </a:t>
            </a:r>
            <a:r>
              <a:rPr lang="en-GB" b="1" dirty="0"/>
              <a:t>surprise</a:t>
            </a:r>
            <a:r>
              <a:rPr lang="en-GB" dirty="0"/>
              <a:t> quiz.</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sur-prise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84354174"/>
              </p:ext>
            </p:extLst>
          </p:nvPr>
        </p:nvGraphicFramePr>
        <p:xfrm>
          <a:off x="5110" y="774052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awe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composure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expectation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shocking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94275" y="4646144"/>
            <a:ext cx="8434243"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surprise is an unexpected event, fact, or piece of news.</a:t>
            </a:r>
          </a:p>
        </p:txBody>
      </p:sp>
      <p:pic>
        <p:nvPicPr>
          <p:cNvPr id="5" name="Picture 4">
            <a:extLst>
              <a:ext uri="{FF2B5EF4-FFF2-40B4-BE49-F238E27FC236}">
                <a16:creationId xmlns:a16="http://schemas.microsoft.com/office/drawing/2014/main" id="{0F05199C-78EB-C310-6101-908EA5C3214F}"/>
              </a:ext>
            </a:extLst>
          </p:cNvPr>
          <p:cNvPicPr>
            <a:picLocks noChangeAspect="1"/>
          </p:cNvPicPr>
          <p:nvPr/>
        </p:nvPicPr>
        <p:blipFill>
          <a:blip r:embed="rId4"/>
          <a:stretch>
            <a:fillRect/>
          </a:stretch>
        </p:blipFill>
        <p:spPr>
          <a:xfrm>
            <a:off x="8711712" y="2958458"/>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482051" y="1293327"/>
            <a:ext cx="147316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test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94016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tested</a:t>
            </a:r>
            <a:r>
              <a:rPr lang="en-GB" dirty="0"/>
              <a:t> to see if their pens were working.</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08422" y="2208242"/>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test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533025508"/>
              </p:ext>
            </p:extLst>
          </p:nvPr>
        </p:nvGraphicFramePr>
        <p:xfrm>
          <a:off x="5110" y="773991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assessment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conclusion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difficult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trial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255421" y="3940690"/>
            <a:ext cx="8102599"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you test something, you try it, for example by touching it or using it for a short time, in order to find out what it is, what condition it is in, or how well it works.</a:t>
            </a:r>
          </a:p>
        </p:txBody>
      </p:sp>
      <p:pic>
        <p:nvPicPr>
          <p:cNvPr id="2" name="Picture 1">
            <a:extLst>
              <a:ext uri="{FF2B5EF4-FFF2-40B4-BE49-F238E27FC236}">
                <a16:creationId xmlns:a16="http://schemas.microsoft.com/office/drawing/2014/main" id="{11427BA3-393C-C427-5C77-23F43173673E}"/>
              </a:ext>
            </a:extLst>
          </p:cNvPr>
          <p:cNvPicPr>
            <a:picLocks noChangeAspect="1"/>
          </p:cNvPicPr>
          <p:nvPr/>
        </p:nvPicPr>
        <p:blipFill>
          <a:blip r:embed="rId4"/>
          <a:stretch>
            <a:fillRect/>
          </a:stretch>
        </p:blipFill>
        <p:spPr>
          <a:xfrm>
            <a:off x="9268618" y="2940330"/>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50432</TotalTime>
  <Words>1311</Words>
  <Application>Microsoft Macintosh PowerPoint</Application>
  <PresentationFormat>Custom</PresentationFormat>
  <Paragraphs>357</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1810</cp:revision>
  <dcterms:modified xsi:type="dcterms:W3CDTF">2025-06-13T11:51:31Z</dcterms:modified>
</cp:coreProperties>
</file>